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9" r:id="rId6"/>
    <p:sldId id="268" r:id="rId7"/>
    <p:sldId id="270" r:id="rId8"/>
    <p:sldId id="259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78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0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0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1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9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6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8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2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5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22E1-D61E-4131-BEA3-4918BBB97026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8C2F-5200-4061-B860-D833B467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71" y="0"/>
            <a:ext cx="10169657" cy="68449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64616" y="6567962"/>
            <a:ext cx="160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bpcrc.osu.edu</a:t>
            </a:r>
          </a:p>
        </p:txBody>
      </p:sp>
    </p:spTree>
    <p:extLst>
      <p:ext uri="{BB962C8B-B14F-4D97-AF65-F5344CB8AC3E}">
        <p14:creationId xmlns:p14="http://schemas.microsoft.com/office/powerpoint/2010/main" val="79480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182C95E-A5C4-4396-9E38-118464001876}"/>
              </a:ext>
            </a:extLst>
          </p:cNvPr>
          <p:cNvGrpSpPr/>
          <p:nvPr/>
        </p:nvGrpSpPr>
        <p:grpSpPr>
          <a:xfrm>
            <a:off x="737936" y="128336"/>
            <a:ext cx="11032962" cy="2224870"/>
            <a:chOff x="1" y="0"/>
            <a:chExt cx="11032962" cy="22248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27A5133-DD79-41B8-8FAC-EDB0DF206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30" b="11637"/>
            <a:stretch/>
          </p:blipFill>
          <p:spPr>
            <a:xfrm rot="16200000">
              <a:off x="804943" y="-804942"/>
              <a:ext cx="2027662" cy="363754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2E998A-32BB-459F-9157-8E7A6C952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105" b="11871"/>
            <a:stretch/>
          </p:blipFill>
          <p:spPr>
            <a:xfrm rot="16200000">
              <a:off x="4412068" y="-758475"/>
              <a:ext cx="2192785" cy="377390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7529EC-E732-4BCE-9B3C-BA12E0867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429" t="12339"/>
            <a:stretch/>
          </p:blipFill>
          <p:spPr>
            <a:xfrm rot="16200000">
              <a:off x="8208379" y="-796923"/>
              <a:ext cx="2011620" cy="363754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DE95F0C-9FD9-44A8-8B72-9E8F3C9A9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524877" y="1921576"/>
            <a:ext cx="2782305" cy="37097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A9E05D-E73C-42F5-AA55-B55631E4E9AB}"/>
              </a:ext>
            </a:extLst>
          </p:cNvPr>
          <p:cNvSpPr/>
          <p:nvPr/>
        </p:nvSpPr>
        <p:spPr>
          <a:xfrm>
            <a:off x="1327482" y="282883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Task 3: Determine the year in which the ice core was drilled (the year at 0 m).</a:t>
            </a:r>
          </a:p>
          <a:p>
            <a:endParaRPr lang="en-US" sz="2400" dirty="0"/>
          </a:p>
          <a:p>
            <a:pPr lvl="1"/>
            <a:r>
              <a:rPr lang="en-US" sz="2400" dirty="0"/>
              <a:t>Given the nuclear reference horizon, devise a strategy to determine the age of ice at the top.</a:t>
            </a:r>
          </a:p>
          <a:p>
            <a:pPr lvl="1"/>
            <a:r>
              <a:rPr lang="en-US" sz="2400" dirty="0"/>
              <a:t>Consider your proxy data and the patterns they display.</a:t>
            </a:r>
          </a:p>
        </p:txBody>
      </p:sp>
    </p:spTree>
    <p:extLst>
      <p:ext uri="{BB962C8B-B14F-4D97-AF65-F5344CB8AC3E}">
        <p14:creationId xmlns:p14="http://schemas.microsoft.com/office/powerpoint/2010/main" val="195374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625" y="0"/>
            <a:ext cx="479874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6F560D-C40B-4426-BAB2-8C0F4689CB7C}"/>
              </a:ext>
            </a:extLst>
          </p:cNvPr>
          <p:cNvSpPr txBox="1"/>
          <p:nvPr/>
        </p:nvSpPr>
        <p:spPr>
          <a:xfrm>
            <a:off x="8495374" y="6519446"/>
            <a:ext cx="382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Photo courtesy of Lonnie G. Thompson</a:t>
            </a:r>
          </a:p>
        </p:txBody>
      </p:sp>
    </p:spTree>
    <p:extLst>
      <p:ext uri="{BB962C8B-B14F-4D97-AF65-F5344CB8AC3E}">
        <p14:creationId xmlns:p14="http://schemas.microsoft.com/office/powerpoint/2010/main" val="138796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4" y="0"/>
            <a:ext cx="10957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8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0179" y="1283733"/>
            <a:ext cx="4267200" cy="4267200"/>
            <a:chOff x="228600" y="228600"/>
            <a:chExt cx="4267200" cy="4267200"/>
          </a:xfrm>
        </p:grpSpPr>
        <p:grpSp>
          <p:nvGrpSpPr>
            <p:cNvPr id="12" name="Group 11"/>
            <p:cNvGrpSpPr/>
            <p:nvPr/>
          </p:nvGrpSpPr>
          <p:grpSpPr>
            <a:xfrm>
              <a:off x="228600" y="228600"/>
              <a:ext cx="4267200" cy="4267200"/>
              <a:chOff x="2514600" y="1295400"/>
              <a:chExt cx="4267200" cy="426720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514600" y="1295400"/>
                <a:ext cx="4267200" cy="426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>
                <a:stCxn id="2" idx="2"/>
                <a:endCxn id="2" idx="6"/>
              </p:cNvCxnSpPr>
              <p:nvPr/>
            </p:nvCxnSpPr>
            <p:spPr>
              <a:xfrm>
                <a:off x="2514600" y="3429000"/>
                <a:ext cx="42672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>
                <a:stCxn id="2" idx="1"/>
                <a:endCxn id="2" idx="7"/>
              </p:cNvCxnSpPr>
              <p:nvPr/>
            </p:nvCxnSpPr>
            <p:spPr>
              <a:xfrm>
                <a:off x="3139517" y="1920317"/>
                <a:ext cx="301736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2" idx="1"/>
              </p:cNvCxnSpPr>
              <p:nvPr/>
            </p:nvCxnSpPr>
            <p:spPr>
              <a:xfrm>
                <a:off x="3139517" y="1920317"/>
                <a:ext cx="0" cy="15086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114800" y="1905000"/>
                <a:ext cx="0" cy="15086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122634" y="1905000"/>
                <a:ext cx="0" cy="15086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082468" y="1905000"/>
                <a:ext cx="0" cy="150868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1280083" y="29718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Archive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80083" y="3810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/>
                <a:t>β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1219200"/>
              <a:ext cx="9752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Anions and Cations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9400" y="1484075"/>
              <a:ext cx="975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</a:t>
              </a:r>
              <a:r>
                <a:rPr lang="en-US" baseline="30000" dirty="0"/>
                <a:t>18</a:t>
              </a:r>
              <a:r>
                <a:rPr lang="en-US" dirty="0"/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8800" y="1482400"/>
              <a:ext cx="975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Dust</a:t>
              </a:r>
            </a:p>
          </p:txBody>
        </p:sp>
      </p:grp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2884"/>
            <a:ext cx="4047376" cy="3034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47" y="3505201"/>
            <a:ext cx="4621031" cy="3061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80336" y="306413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bpcrc.osu.edu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577" y="5698867"/>
            <a:ext cx="425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Ice core cross section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04E017-1EAC-465F-907F-C5D985C8947E}"/>
              </a:ext>
            </a:extLst>
          </p:cNvPr>
          <p:cNvSpPr txBox="1"/>
          <p:nvPr/>
        </p:nvSpPr>
        <p:spPr>
          <a:xfrm>
            <a:off x="9041283" y="628963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highlight>
                  <a:srgbClr val="000000"/>
                </a:highlight>
              </a:rPr>
              <a:t>bpcrc.osu.edu</a:t>
            </a:r>
          </a:p>
        </p:txBody>
      </p:sp>
    </p:spTree>
    <p:extLst>
      <p:ext uri="{BB962C8B-B14F-4D97-AF65-F5344CB8AC3E}">
        <p14:creationId xmlns:p14="http://schemas.microsoft.com/office/powerpoint/2010/main" val="98194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0DC872-8B90-460A-96FE-3910CD8CBAA3}"/>
              </a:ext>
            </a:extLst>
          </p:cNvPr>
          <p:cNvSpPr/>
          <p:nvPr/>
        </p:nvSpPr>
        <p:spPr>
          <a:xfrm>
            <a:off x="0" y="5041900"/>
            <a:ext cx="6921500" cy="181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F1D0CD0-9A58-4BA5-BD46-AEC6CDC6F1D0}"/>
              </a:ext>
            </a:extLst>
          </p:cNvPr>
          <p:cNvSpPr/>
          <p:nvPr/>
        </p:nvSpPr>
        <p:spPr>
          <a:xfrm>
            <a:off x="3295650" y="5600700"/>
            <a:ext cx="3435350" cy="125730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01E104C-7100-4CCA-BD12-8C60DF1BEBBD}"/>
              </a:ext>
            </a:extLst>
          </p:cNvPr>
          <p:cNvSpPr/>
          <p:nvPr/>
        </p:nvSpPr>
        <p:spPr>
          <a:xfrm>
            <a:off x="7454900" y="3429000"/>
            <a:ext cx="1447800" cy="105410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4B1B9C8-7D16-41EF-B0DA-D57645DBF81F}"/>
              </a:ext>
            </a:extLst>
          </p:cNvPr>
          <p:cNvSpPr/>
          <p:nvPr/>
        </p:nvSpPr>
        <p:spPr>
          <a:xfrm>
            <a:off x="9245600" y="1739900"/>
            <a:ext cx="2108200" cy="1447800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C264EF-D2A0-4772-B1B4-75964052BE6B}"/>
              </a:ext>
            </a:extLst>
          </p:cNvPr>
          <p:cNvSpPr/>
          <p:nvPr/>
        </p:nvSpPr>
        <p:spPr>
          <a:xfrm>
            <a:off x="7454900" y="4495800"/>
            <a:ext cx="4737100" cy="2362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5E2350-FC6A-4539-9773-CF7DAF995B29}"/>
              </a:ext>
            </a:extLst>
          </p:cNvPr>
          <p:cNvSpPr/>
          <p:nvPr/>
        </p:nvSpPr>
        <p:spPr>
          <a:xfrm>
            <a:off x="9321800" y="3187700"/>
            <a:ext cx="2870200" cy="13081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177F7A-E8C1-4ED3-A652-5D5F09F3749A}"/>
              </a:ext>
            </a:extLst>
          </p:cNvPr>
          <p:cNvSpPr/>
          <p:nvPr/>
        </p:nvSpPr>
        <p:spPr>
          <a:xfrm rot="-480000">
            <a:off x="5160561" y="5467413"/>
            <a:ext cx="1867850" cy="12667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CCF05E-4EFE-4122-9FB0-9F6A0C9A3CF0}"/>
              </a:ext>
            </a:extLst>
          </p:cNvPr>
          <p:cNvSpPr/>
          <p:nvPr/>
        </p:nvSpPr>
        <p:spPr>
          <a:xfrm rot="-720000">
            <a:off x="8310161" y="3227415"/>
            <a:ext cx="1867850" cy="12667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C691A1-A75E-4E93-91CD-300D2FDBE970}"/>
              </a:ext>
            </a:extLst>
          </p:cNvPr>
          <p:cNvSpPr/>
          <p:nvPr/>
        </p:nvSpPr>
        <p:spPr>
          <a:xfrm rot="-2580000">
            <a:off x="5956280" y="4876997"/>
            <a:ext cx="2664614" cy="126677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DCDC4B-C344-4D66-9D2F-B3EB4533D630}"/>
              </a:ext>
            </a:extLst>
          </p:cNvPr>
          <p:cNvSpPr/>
          <p:nvPr/>
        </p:nvSpPr>
        <p:spPr>
          <a:xfrm>
            <a:off x="6096000" y="5773873"/>
            <a:ext cx="2355850" cy="10798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F555C1-AD1D-4A29-86A4-7BF21BB0CD0C}"/>
              </a:ext>
            </a:extLst>
          </p:cNvPr>
          <p:cNvSpPr/>
          <p:nvPr/>
        </p:nvSpPr>
        <p:spPr>
          <a:xfrm rot="-3000000">
            <a:off x="9740906" y="2061806"/>
            <a:ext cx="1889029" cy="24145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00389161-9B21-4E8E-8870-A94E8C6A0718}"/>
              </a:ext>
            </a:extLst>
          </p:cNvPr>
          <p:cNvSpPr/>
          <p:nvPr/>
        </p:nvSpPr>
        <p:spPr>
          <a:xfrm>
            <a:off x="1008524" y="1011008"/>
            <a:ext cx="2881872" cy="18161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89C90836-F083-44B7-B46E-3879EA06F142}"/>
              </a:ext>
            </a:extLst>
          </p:cNvPr>
          <p:cNvSpPr/>
          <p:nvPr/>
        </p:nvSpPr>
        <p:spPr>
          <a:xfrm>
            <a:off x="5098066" y="1972788"/>
            <a:ext cx="2331473" cy="149338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4E00BB00-C732-443F-BA43-585F2585FF85}"/>
              </a:ext>
            </a:extLst>
          </p:cNvPr>
          <p:cNvSpPr/>
          <p:nvPr/>
        </p:nvSpPr>
        <p:spPr>
          <a:xfrm>
            <a:off x="8810807" y="104666"/>
            <a:ext cx="2090412" cy="1404955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37FF2EC2-6B9C-43D7-B9B0-AB9D44B64B6B}"/>
              </a:ext>
            </a:extLst>
          </p:cNvPr>
          <p:cNvSpPr/>
          <p:nvPr/>
        </p:nvSpPr>
        <p:spPr>
          <a:xfrm>
            <a:off x="9505624" y="2127259"/>
            <a:ext cx="1848176" cy="104563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2F99A6BD-4AA2-4DC9-9AB7-34A851D18600}"/>
              </a:ext>
            </a:extLst>
          </p:cNvPr>
          <p:cNvSpPr/>
          <p:nvPr/>
        </p:nvSpPr>
        <p:spPr>
          <a:xfrm rot="180000">
            <a:off x="9533467" y="1738982"/>
            <a:ext cx="1495938" cy="110317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A69DDF8-CEEA-491E-A5C3-6423053062E1}"/>
              </a:ext>
            </a:extLst>
          </p:cNvPr>
          <p:cNvCxnSpPr>
            <a:cxnSpLocks/>
            <a:stCxn id="39" idx="2"/>
          </p:cNvCxnSpPr>
          <p:nvPr/>
        </p:nvCxnSpPr>
        <p:spPr>
          <a:xfrm flipV="1">
            <a:off x="9505624" y="1658080"/>
            <a:ext cx="794076" cy="11441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E14091-3023-4EAD-801C-A0B43D187428}"/>
              </a:ext>
            </a:extLst>
          </p:cNvPr>
          <p:cNvCxnSpPr>
            <a:cxnSpLocks/>
          </p:cNvCxnSpPr>
          <p:nvPr/>
        </p:nvCxnSpPr>
        <p:spPr>
          <a:xfrm>
            <a:off x="10344550" y="1720247"/>
            <a:ext cx="838926" cy="74355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12E3A7EE-457B-488E-88B3-25191E46E4D4}"/>
              </a:ext>
            </a:extLst>
          </p:cNvPr>
          <p:cNvSpPr/>
          <p:nvPr/>
        </p:nvSpPr>
        <p:spPr>
          <a:xfrm>
            <a:off x="10370720" y="1769515"/>
            <a:ext cx="1063536" cy="87730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E94086-E29A-4D5B-8087-350DF7D5CC45}"/>
              </a:ext>
            </a:extLst>
          </p:cNvPr>
          <p:cNvCxnSpPr>
            <a:cxnSpLocks/>
          </p:cNvCxnSpPr>
          <p:nvPr/>
        </p:nvCxnSpPr>
        <p:spPr>
          <a:xfrm>
            <a:off x="10281436" y="1658080"/>
            <a:ext cx="1132780" cy="10104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6DB3C27-2775-4F3E-8548-1DD0968B8D28}"/>
              </a:ext>
            </a:extLst>
          </p:cNvPr>
          <p:cNvSpPr txBox="1"/>
          <p:nvPr/>
        </p:nvSpPr>
        <p:spPr>
          <a:xfrm>
            <a:off x="596416" y="2798073"/>
            <a:ext cx="380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 (lighter than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 preferentially evaporates</a:t>
            </a:r>
          </a:p>
        </p:txBody>
      </p: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ACC6FA6E-61B8-4573-A73C-0E1956F769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55802" y="3962290"/>
            <a:ext cx="1174267" cy="919545"/>
          </a:xfrm>
          <a:prstGeom prst="curvedConnector3">
            <a:avLst/>
          </a:prstGeom>
          <a:ln w="19050">
            <a:prstDash val="sys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BAC2D912-D3FA-4B77-9DE5-5F394DDC8446}"/>
              </a:ext>
            </a:extLst>
          </p:cNvPr>
          <p:cNvCxnSpPr/>
          <p:nvPr/>
        </p:nvCxnSpPr>
        <p:spPr>
          <a:xfrm rot="5400000" flipH="1" flipV="1">
            <a:off x="1465981" y="4026537"/>
            <a:ext cx="1242715" cy="788010"/>
          </a:xfrm>
          <a:prstGeom prst="curvedConnector3">
            <a:avLst/>
          </a:prstGeom>
          <a:ln w="19050">
            <a:prstDash val="sys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7847CAC5-830B-4C43-A495-E5A742E250A3}"/>
              </a:ext>
            </a:extLst>
          </p:cNvPr>
          <p:cNvCxnSpPr/>
          <p:nvPr/>
        </p:nvCxnSpPr>
        <p:spPr>
          <a:xfrm rot="5400000" flipH="1" flipV="1">
            <a:off x="2056878" y="4035007"/>
            <a:ext cx="1167446" cy="780932"/>
          </a:xfrm>
          <a:prstGeom prst="curvedConnector3">
            <a:avLst/>
          </a:prstGeom>
          <a:ln w="19050">
            <a:prstDash val="sys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EF1884F-770B-4BC7-AB3D-3AFD06A94820}"/>
              </a:ext>
            </a:extLst>
          </p:cNvPr>
          <p:cNvSpPr txBox="1"/>
          <p:nvPr/>
        </p:nvSpPr>
        <p:spPr>
          <a:xfrm>
            <a:off x="5314110" y="862391"/>
            <a:ext cx="358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 (heavier than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 preferentially precipitates</a:t>
            </a:r>
          </a:p>
        </p:txBody>
      </p:sp>
      <p:sp>
        <p:nvSpPr>
          <p:cNvPr id="59" name="Teardrop 58">
            <a:extLst>
              <a:ext uri="{FF2B5EF4-FFF2-40B4-BE49-F238E27FC236}">
                <a16:creationId xmlns:a16="http://schemas.microsoft.com/office/drawing/2014/main" id="{863223CE-0C38-40F0-BD8E-9D4BAE69788E}"/>
              </a:ext>
            </a:extLst>
          </p:cNvPr>
          <p:cNvSpPr/>
          <p:nvPr/>
        </p:nvSpPr>
        <p:spPr>
          <a:xfrm flipH="1">
            <a:off x="7100756" y="3358795"/>
            <a:ext cx="206727" cy="38677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ardrop 59">
            <a:extLst>
              <a:ext uri="{FF2B5EF4-FFF2-40B4-BE49-F238E27FC236}">
                <a16:creationId xmlns:a16="http://schemas.microsoft.com/office/drawing/2014/main" id="{D191253E-E6AC-49C9-9336-9748B4B20B22}"/>
              </a:ext>
            </a:extLst>
          </p:cNvPr>
          <p:cNvSpPr/>
          <p:nvPr/>
        </p:nvSpPr>
        <p:spPr>
          <a:xfrm flipH="1">
            <a:off x="6627636" y="3526920"/>
            <a:ext cx="206727" cy="38677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ardrop 60">
            <a:extLst>
              <a:ext uri="{FF2B5EF4-FFF2-40B4-BE49-F238E27FC236}">
                <a16:creationId xmlns:a16="http://schemas.microsoft.com/office/drawing/2014/main" id="{6818A111-3FC9-4522-87AC-398F4C75D8A3}"/>
              </a:ext>
            </a:extLst>
          </p:cNvPr>
          <p:cNvSpPr/>
          <p:nvPr/>
        </p:nvSpPr>
        <p:spPr>
          <a:xfrm flipH="1">
            <a:off x="6119814" y="3590375"/>
            <a:ext cx="206727" cy="38677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ardrop 61">
            <a:extLst>
              <a:ext uri="{FF2B5EF4-FFF2-40B4-BE49-F238E27FC236}">
                <a16:creationId xmlns:a16="http://schemas.microsoft.com/office/drawing/2014/main" id="{C1868D11-1E6B-47AD-A95A-4A3DBFFA3D15}"/>
              </a:ext>
            </a:extLst>
          </p:cNvPr>
          <p:cNvSpPr/>
          <p:nvPr/>
        </p:nvSpPr>
        <p:spPr>
          <a:xfrm flipH="1">
            <a:off x="6489566" y="4016090"/>
            <a:ext cx="206727" cy="38677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ardrop 62">
            <a:extLst>
              <a:ext uri="{FF2B5EF4-FFF2-40B4-BE49-F238E27FC236}">
                <a16:creationId xmlns:a16="http://schemas.microsoft.com/office/drawing/2014/main" id="{2428C03F-B1F9-433B-AE04-28DCD19CDB36}"/>
              </a:ext>
            </a:extLst>
          </p:cNvPr>
          <p:cNvSpPr/>
          <p:nvPr/>
        </p:nvSpPr>
        <p:spPr>
          <a:xfrm flipH="1">
            <a:off x="6979547" y="3964473"/>
            <a:ext cx="206727" cy="38677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llout: Quad Arrow 63">
            <a:extLst>
              <a:ext uri="{FF2B5EF4-FFF2-40B4-BE49-F238E27FC236}">
                <a16:creationId xmlns:a16="http://schemas.microsoft.com/office/drawing/2014/main" id="{50F5586B-66F3-4611-BA41-129F178E4972}"/>
              </a:ext>
            </a:extLst>
          </p:cNvPr>
          <p:cNvSpPr/>
          <p:nvPr/>
        </p:nvSpPr>
        <p:spPr>
          <a:xfrm rot="1080000">
            <a:off x="9302708" y="1598552"/>
            <a:ext cx="379664" cy="356248"/>
          </a:xfrm>
          <a:prstGeom prst="quad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llout: Quad Arrow 64">
            <a:extLst>
              <a:ext uri="{FF2B5EF4-FFF2-40B4-BE49-F238E27FC236}">
                <a16:creationId xmlns:a16="http://schemas.microsoft.com/office/drawing/2014/main" id="{1B62EC00-C445-418C-AAFF-5A5027936B20}"/>
              </a:ext>
            </a:extLst>
          </p:cNvPr>
          <p:cNvSpPr/>
          <p:nvPr/>
        </p:nvSpPr>
        <p:spPr>
          <a:xfrm rot="1080000">
            <a:off x="10386824" y="1377861"/>
            <a:ext cx="379664" cy="356248"/>
          </a:xfrm>
          <a:prstGeom prst="quad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llout: Quad Arrow 65">
            <a:extLst>
              <a:ext uri="{FF2B5EF4-FFF2-40B4-BE49-F238E27FC236}">
                <a16:creationId xmlns:a16="http://schemas.microsoft.com/office/drawing/2014/main" id="{738F83E3-B5FE-4D21-B931-D84A91F45540}"/>
              </a:ext>
            </a:extLst>
          </p:cNvPr>
          <p:cNvSpPr/>
          <p:nvPr/>
        </p:nvSpPr>
        <p:spPr>
          <a:xfrm rot="1080000">
            <a:off x="9811170" y="1529411"/>
            <a:ext cx="379664" cy="356248"/>
          </a:xfrm>
          <a:prstGeom prst="quad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llout: Quad Arrow 66">
            <a:extLst>
              <a:ext uri="{FF2B5EF4-FFF2-40B4-BE49-F238E27FC236}">
                <a16:creationId xmlns:a16="http://schemas.microsoft.com/office/drawing/2014/main" id="{42419979-5F13-4D12-8F73-8A50B084EA35}"/>
              </a:ext>
            </a:extLst>
          </p:cNvPr>
          <p:cNvSpPr/>
          <p:nvPr/>
        </p:nvSpPr>
        <p:spPr>
          <a:xfrm rot="1080000">
            <a:off x="9590535" y="1902770"/>
            <a:ext cx="379664" cy="356248"/>
          </a:xfrm>
          <a:prstGeom prst="quad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DDA5B28-AFEC-443B-A909-8CA5F0D186D6}"/>
              </a:ext>
            </a:extLst>
          </p:cNvPr>
          <p:cNvSpPr txBox="1"/>
          <p:nvPr/>
        </p:nvSpPr>
        <p:spPr>
          <a:xfrm>
            <a:off x="127052" y="83754"/>
            <a:ext cx="6640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temperatures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more energy to evaporate heavy 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0208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8D7718-7E54-44B1-9A87-A2F4D7F3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331" y="0"/>
            <a:ext cx="513283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A66FC81-6856-4343-B57E-4893A489D526}"/>
              </a:ext>
            </a:extLst>
          </p:cNvPr>
          <p:cNvSpPr txBox="1">
            <a:spLocks/>
          </p:cNvSpPr>
          <p:nvPr/>
        </p:nvSpPr>
        <p:spPr>
          <a:xfrm>
            <a:off x="722790" y="356247"/>
            <a:ext cx="537616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/>
              <a:t>Ice core dating activity</a:t>
            </a:r>
            <a:endParaRPr lang="en-US" u="sng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F0B837B-0D9A-4893-9BB2-98F35EDFBEA6}"/>
              </a:ext>
            </a:extLst>
          </p:cNvPr>
          <p:cNvSpPr txBox="1">
            <a:spLocks/>
          </p:cNvSpPr>
          <p:nvPr/>
        </p:nvSpPr>
        <p:spPr>
          <a:xfrm>
            <a:off x="838199" y="1440615"/>
            <a:ext cx="514535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will be given data from the Crawford Point, Greenland ice core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1E302-C3C9-416B-81A8-880023066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878744"/>
            <a:ext cx="5079683" cy="36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182C95E-A5C4-4396-9E38-118464001876}"/>
              </a:ext>
            </a:extLst>
          </p:cNvPr>
          <p:cNvGrpSpPr/>
          <p:nvPr/>
        </p:nvGrpSpPr>
        <p:grpSpPr>
          <a:xfrm>
            <a:off x="737936" y="128336"/>
            <a:ext cx="11032962" cy="2224870"/>
            <a:chOff x="1" y="0"/>
            <a:chExt cx="11032962" cy="22248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27A5133-DD79-41B8-8FAC-EDB0DF206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30" b="11637"/>
            <a:stretch/>
          </p:blipFill>
          <p:spPr>
            <a:xfrm rot="16200000">
              <a:off x="804943" y="-804942"/>
              <a:ext cx="2027662" cy="363754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2E998A-32BB-459F-9157-8E7A6C952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105" b="11871"/>
            <a:stretch/>
          </p:blipFill>
          <p:spPr>
            <a:xfrm rot="16200000">
              <a:off x="4412068" y="-758475"/>
              <a:ext cx="2192785" cy="377390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7529EC-E732-4BCE-9B3C-BA12E0867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429" t="12339"/>
            <a:stretch/>
          </p:blipFill>
          <p:spPr>
            <a:xfrm rot="16200000">
              <a:off x="8208379" y="-796923"/>
              <a:ext cx="2011620" cy="363754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DE95F0C-9FD9-44A8-8B72-9E8F3C9A9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524877" y="1921576"/>
            <a:ext cx="2782305" cy="37097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A9E05D-E73C-42F5-AA55-B55631E4E9AB}"/>
              </a:ext>
            </a:extLst>
          </p:cNvPr>
          <p:cNvSpPr/>
          <p:nvPr/>
        </p:nvSpPr>
        <p:spPr>
          <a:xfrm>
            <a:off x="1327482" y="28288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Task 1: Study the data in front of you and list 5 observations about these data.</a:t>
            </a:r>
          </a:p>
          <a:p>
            <a:endParaRPr lang="en-US" sz="2400" dirty="0"/>
          </a:p>
          <a:p>
            <a:pPr lvl="1"/>
            <a:r>
              <a:rPr lang="en-US" sz="2400" dirty="0"/>
              <a:t>Consider trends or patterns in the data.</a:t>
            </a:r>
          </a:p>
          <a:p>
            <a:pPr lvl="1"/>
            <a:r>
              <a:rPr lang="en-US" sz="2400" dirty="0"/>
              <a:t>Consider how these proxy data relate to the climate.</a:t>
            </a:r>
          </a:p>
        </p:txBody>
      </p:sp>
    </p:spTree>
    <p:extLst>
      <p:ext uri="{BB962C8B-B14F-4D97-AF65-F5344CB8AC3E}">
        <p14:creationId xmlns:p14="http://schemas.microsoft.com/office/powerpoint/2010/main" val="187164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62" y="0"/>
            <a:ext cx="9144001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6018"/>
            <a:ext cx="4262437" cy="2631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2437" y="4523874"/>
            <a:ext cx="1127710" cy="2334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2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8C8CC-49E6-4185-B61E-4FBAA84E7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80" r="10873"/>
          <a:stretch/>
        </p:blipFill>
        <p:spPr>
          <a:xfrm rot="16200000">
            <a:off x="3865647" y="-1643045"/>
            <a:ext cx="4875098" cy="81611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A072DB-A129-48D0-9F0D-64322701A81C}"/>
              </a:ext>
            </a:extLst>
          </p:cNvPr>
          <p:cNvSpPr/>
          <p:nvPr/>
        </p:nvSpPr>
        <p:spPr>
          <a:xfrm>
            <a:off x="501968" y="4875099"/>
            <a:ext cx="6501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Task 2: Apply the timeline of nuclear bomb testing to the radioactivity data from the ice core.</a:t>
            </a:r>
          </a:p>
          <a:p>
            <a:endParaRPr lang="en-US" sz="2400" b="1" dirty="0"/>
          </a:p>
          <a:p>
            <a:r>
              <a:rPr lang="en-US" sz="2400" dirty="0"/>
              <a:t>This will give you the known age of the ice at a certain depth (a reference horizon).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A97E6-B0FF-4B92-AD83-3E3D2E8B479B}"/>
              </a:ext>
            </a:extLst>
          </p:cNvPr>
          <p:cNvSpPr txBox="1"/>
          <p:nvPr/>
        </p:nvSpPr>
        <p:spPr>
          <a:xfrm>
            <a:off x="9400674" y="4875098"/>
            <a:ext cx="2422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*Important note*</a:t>
            </a:r>
          </a:p>
          <a:p>
            <a:pPr algn="ctr"/>
            <a:r>
              <a:rPr lang="en-US" sz="2000" b="1" dirty="0"/>
              <a:t>Remember where the oldest ice is located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FB56B5-4F34-4CC8-B326-324A24D8143B}"/>
              </a:ext>
            </a:extLst>
          </p:cNvPr>
          <p:cNvSpPr/>
          <p:nvPr/>
        </p:nvSpPr>
        <p:spPr>
          <a:xfrm>
            <a:off x="9192126" y="4475747"/>
            <a:ext cx="2912298" cy="206943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1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210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Byrd Polar and Climate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E. Porter</dc:creator>
  <cp:lastModifiedBy>Porter, Stacy</cp:lastModifiedBy>
  <cp:revision>16</cp:revision>
  <dcterms:created xsi:type="dcterms:W3CDTF">2018-10-16T12:00:46Z</dcterms:created>
  <dcterms:modified xsi:type="dcterms:W3CDTF">2020-04-14T20:21:46Z</dcterms:modified>
</cp:coreProperties>
</file>